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79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 Dean" initials="PD" lastIdx="3" clrIdx="0">
    <p:extLst>
      <p:ext uri="{19B8F6BF-5375-455C-9EA6-DF929625EA0E}">
        <p15:presenceInfo xmlns:p15="http://schemas.microsoft.com/office/powerpoint/2012/main" userId="6c9d3743b388497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92929"/>
    <a:srgbClr val="4C7290"/>
    <a:srgbClr val="1F5F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642"/>
    <p:restoredTop sz="83792" autoAdjust="0"/>
  </p:normalViewPr>
  <p:slideViewPr>
    <p:cSldViewPr snapToGrid="0">
      <p:cViewPr varScale="1">
        <p:scale>
          <a:sx n="115" d="100"/>
          <a:sy n="115" d="100"/>
        </p:scale>
        <p:origin x="4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dirty="0">
                <a:latin typeface="Times New Roman"/>
              </a:rPr>
              <a:t>&lt;header&gt;</a:t>
            </a:r>
            <a:endParaRPr dirty="0"/>
          </a:p>
        </p:txBody>
      </p:sp>
      <p:sp>
        <p:nvSpPr>
          <p:cNvPr id="139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dirty="0">
                <a:latin typeface="Times New Roman"/>
              </a:rPr>
              <a:t>&lt;date/time&gt;</a:t>
            </a:r>
            <a:endParaRPr dirty="0"/>
          </a:p>
        </p:txBody>
      </p:sp>
      <p:sp>
        <p:nvSpPr>
          <p:cNvPr id="140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dirty="0">
                <a:latin typeface="Times New Roman"/>
              </a:rPr>
              <a:t>&lt;footer&gt;</a:t>
            </a:r>
            <a:endParaRPr dirty="0"/>
          </a:p>
        </p:txBody>
      </p:sp>
      <p:sp>
        <p:nvSpPr>
          <p:cNvPr id="141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63247647-0023-4C32-BE61-16B562A94776}" type="slidenum">
              <a:rPr lang="en-US" sz="1400">
                <a:latin typeface="Times New Roman"/>
              </a:r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694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5EFF51-DC18-CDC0-99D9-3F93805F7B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9" name="Shape 2269">
            <a:extLst>
              <a:ext uri="{FF2B5EF4-FFF2-40B4-BE49-F238E27FC236}">
                <a16:creationId xmlns:a16="http://schemas.microsoft.com/office/drawing/2014/main" id="{6464B270-63FE-D007-98B6-A52A94E94F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70" name="Shape 2270">
            <a:extLst>
              <a:ext uri="{FF2B5EF4-FFF2-40B4-BE49-F238E27FC236}">
                <a16:creationId xmlns:a16="http://schemas.microsoft.com/office/drawing/2014/main" id="{28C2C770-FF46-2352-6C8B-9C8AE008B460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We’re about to watch a video in which James, one of our staff members, shares his heart for this ministry. This is only a part of the 10 Years in the Making video we made, you can watch the whole thing on our website.</a:t>
            </a:r>
          </a:p>
        </p:txBody>
      </p:sp>
    </p:spTree>
    <p:extLst>
      <p:ext uri="{BB962C8B-B14F-4D97-AF65-F5344CB8AC3E}">
        <p14:creationId xmlns:p14="http://schemas.microsoft.com/office/powerpoint/2010/main" val="407180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0" y="2686320"/>
            <a:ext cx="91436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85400" y="2686320"/>
            <a:ext cx="44618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0" y="2686320"/>
            <a:ext cx="44618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514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514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Picture 33"/>
          <p:cNvPicPr/>
          <p:nvPr/>
        </p:nvPicPr>
        <p:blipFill>
          <a:blip r:embed="rId2"/>
          <a:stretch>
            <a:fillRect/>
          </a:stretch>
        </p:blipFill>
        <p:spPr>
          <a:xfrm>
            <a:off x="1348560" y="-360"/>
            <a:ext cx="6446160" cy="514332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/>
          <a:stretch>
            <a:fillRect/>
          </a:stretch>
        </p:blipFill>
        <p:spPr>
          <a:xfrm>
            <a:off x="1348560" y="-360"/>
            <a:ext cx="6446160" cy="5143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0" y="0"/>
            <a:ext cx="9143640" cy="514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514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514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514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0" y="2686320"/>
            <a:ext cx="44618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514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514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85400" y="2686320"/>
            <a:ext cx="44618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0" y="2686320"/>
            <a:ext cx="9143640" cy="245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51433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050">
                <a:solidFill>
                  <a:srgbClr val="AFAFAF"/>
                </a:solidFill>
                <a:latin typeface="Aller"/>
              </a:rPr>
              <a:t>Click to edit the outline text format</a:t>
            </a:r>
            <a:endParaRPr/>
          </a:p>
          <a:p>
            <a:pPr lvl="1" algn="ctr">
              <a:lnSpc>
                <a:spcPct val="100000"/>
              </a:lnSpc>
              <a:buSzPct val="75000"/>
              <a:buFont typeface="StarSymbol"/>
              <a:buChar char=""/>
            </a:pPr>
            <a:r>
              <a:rPr lang="en-US" sz="1050">
                <a:solidFill>
                  <a:srgbClr val="AFAFAF"/>
                </a:solidFill>
                <a:latin typeface="Aller"/>
              </a:rPr>
              <a:t>Second Outline Level</a:t>
            </a:r>
            <a:endParaRPr/>
          </a:p>
          <a:p>
            <a:pPr lvl="2" algn="ctr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1050">
                <a:solidFill>
                  <a:srgbClr val="AFAFAF"/>
                </a:solidFill>
                <a:latin typeface="Aller"/>
              </a:rPr>
              <a:t>Third Outline Level</a:t>
            </a:r>
            <a:endParaRPr/>
          </a:p>
          <a:p>
            <a:pPr lvl="3" algn="ctr">
              <a:lnSpc>
                <a:spcPct val="100000"/>
              </a:lnSpc>
              <a:buSzPct val="75000"/>
              <a:buFont typeface="StarSymbol"/>
              <a:buChar char=""/>
            </a:pPr>
            <a:r>
              <a:rPr lang="en-US" sz="1050">
                <a:solidFill>
                  <a:srgbClr val="AFAFAF"/>
                </a:solidFill>
                <a:latin typeface="Aller"/>
              </a:rPr>
              <a:t>Fourth Outline Level</a:t>
            </a:r>
            <a:endParaRPr/>
          </a:p>
          <a:p>
            <a:pPr lvl="4" algn="ctr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1050">
                <a:solidFill>
                  <a:srgbClr val="AFAFAF"/>
                </a:solidFill>
                <a:latin typeface="Aller"/>
              </a:rPr>
              <a:t>Fifth Outline Level</a:t>
            </a:r>
            <a:endParaRPr/>
          </a:p>
          <a:p>
            <a:pPr lvl="5" algn="ctr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1050">
                <a:solidFill>
                  <a:srgbClr val="AFAFAF"/>
                </a:solidFill>
                <a:latin typeface="Aller"/>
              </a:rPr>
              <a:t>Sixth Outline Level</a:t>
            </a:r>
            <a:endParaRPr/>
          </a:p>
          <a:p>
            <a:pPr lvl="6" algn="ctr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1050">
                <a:solidFill>
                  <a:srgbClr val="AFAFAF"/>
                </a:solidFill>
                <a:latin typeface="Aller"/>
              </a:rPr>
              <a:t>Seventh Outline Level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350">
                <a:latin typeface="Aller"/>
              </a:rPr>
              <a:t>Click to edit the title text format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F3F4AB-6A46-4143-E703-0CFCAD710F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2405BE-51C0-CE80-A27B-9BADDACF6175}"/>
              </a:ext>
            </a:extLst>
          </p:cNvPr>
          <p:cNvSpPr/>
          <p:nvPr/>
        </p:nvSpPr>
        <p:spPr>
          <a:xfrm>
            <a:off x="235974" y="634803"/>
            <a:ext cx="8672052" cy="4243226"/>
          </a:xfrm>
          <a:prstGeom prst="rect">
            <a:avLst/>
          </a:prstGeom>
          <a:gradFill>
            <a:gsLst>
              <a:gs pos="0">
                <a:srgbClr val="4C729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20D133-853A-6477-1BAC-9ED59BE9B291}"/>
              </a:ext>
            </a:extLst>
          </p:cNvPr>
          <p:cNvSpPr txBox="1"/>
          <p:nvPr/>
        </p:nvSpPr>
        <p:spPr>
          <a:xfrm>
            <a:off x="1838632" y="1042538"/>
            <a:ext cx="5466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Trailview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Alliance Church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June 21, 2025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Doors open: 9:00 AM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8F3CBA-645B-6243-0EA3-0733140DAE65}"/>
              </a:ext>
            </a:extLst>
          </p:cNvPr>
          <p:cNvSpPr/>
          <p:nvPr/>
        </p:nvSpPr>
        <p:spPr>
          <a:xfrm>
            <a:off x="3313471" y="3962400"/>
            <a:ext cx="2517058" cy="1061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Picture 6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B70542E8-5D1C-D1E3-DF5F-A258232534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110" y="4114936"/>
            <a:ext cx="2005780" cy="7568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C6BFF6-AA88-FADB-F4DD-8EADC5F7BE04}"/>
              </a:ext>
            </a:extLst>
          </p:cNvPr>
          <p:cNvSpPr txBox="1"/>
          <p:nvPr/>
        </p:nvSpPr>
        <p:spPr>
          <a:xfrm>
            <a:off x="743010" y="88491"/>
            <a:ext cx="7657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ill Sans Nova Cond XBd" panose="020B0A06020104020203" pitchFamily="34" charset="0"/>
              </a:rPr>
              <a:t>Hearts Restored Simulcast</a:t>
            </a:r>
            <a:endParaRPr lang="en-CA" sz="2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ill Sans Nova Cond XBd" panose="020B0A060201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D69C6A-2D8C-54B4-AD40-A7B316EC4A26}"/>
              </a:ext>
            </a:extLst>
          </p:cNvPr>
          <p:cNvSpPr txBox="1"/>
          <p:nvPr/>
        </p:nvSpPr>
        <p:spPr>
          <a:xfrm>
            <a:off x="1838633" y="3613942"/>
            <a:ext cx="5466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Presented by:</a:t>
            </a:r>
            <a:endParaRPr lang="en-CA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A person smiling for the camera&#10;&#10;AI-generated content may be incorrect.">
            <a:extLst>
              <a:ext uri="{FF2B5EF4-FFF2-40B4-BE49-F238E27FC236}">
                <a16:creationId xmlns:a16="http://schemas.microsoft.com/office/drawing/2014/main" id="{5D6BFADD-6986-8B6A-02F5-480E8CA026F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614" y="3097356"/>
            <a:ext cx="1293840" cy="135028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Picture 14" descr="A person with glasses and a beard&#10;&#10;AI-generated content may be incorrect.">
            <a:extLst>
              <a:ext uri="{FF2B5EF4-FFF2-40B4-BE49-F238E27FC236}">
                <a16:creationId xmlns:a16="http://schemas.microsoft.com/office/drawing/2014/main" id="{43257805-E516-027D-FBFE-FFF7C94A41F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59" y="1065194"/>
            <a:ext cx="1293840" cy="135028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Picture 16" descr="A person smiling for the camera&#10;&#10;AI-generated content may be incorrect.">
            <a:extLst>
              <a:ext uri="{FF2B5EF4-FFF2-40B4-BE49-F238E27FC236}">
                <a16:creationId xmlns:a16="http://schemas.microsoft.com/office/drawing/2014/main" id="{A9BAF0F5-B8F5-24B0-735F-80D2D13302C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614" y="1065194"/>
            <a:ext cx="1293840" cy="135028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AD1F8BC-1D0F-CE35-8E76-8A1B6677BC29}"/>
              </a:ext>
            </a:extLst>
          </p:cNvPr>
          <p:cNvSpPr txBox="1"/>
          <p:nvPr/>
        </p:nvSpPr>
        <p:spPr>
          <a:xfrm>
            <a:off x="-954389" y="2408447"/>
            <a:ext cx="5466735" cy="307777"/>
          </a:xfrm>
          <a:prstGeom prst="rect">
            <a:avLst/>
          </a:prstGeom>
          <a:noFill/>
          <a:effectLst>
            <a:glow rad="101600">
              <a:schemeClr val="tx1">
                <a:alpha val="6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50800" dist="88900" dir="2700000" algn="tl" rotWithShape="0">
                    <a:prstClr val="black">
                      <a:alpha val="40000"/>
                    </a:prstClr>
                  </a:outerShdw>
                </a:effectLst>
              </a:rPr>
              <a:t>Charles Redwine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1BFF3A-001B-179A-64B0-DDC6346A2922}"/>
              </a:ext>
            </a:extLst>
          </p:cNvPr>
          <p:cNvSpPr txBox="1"/>
          <p:nvPr/>
        </p:nvSpPr>
        <p:spPr>
          <a:xfrm>
            <a:off x="4640166" y="2832182"/>
            <a:ext cx="5466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50800" dist="88900" dir="2700000" algn="tl" rotWithShape="0">
                    <a:prstClr val="black">
                      <a:alpha val="40000"/>
                    </a:prstClr>
                  </a:outerShdw>
                </a:effectLst>
              </a:rPr>
              <a:t>Dallas Block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8EED23-D04D-71F2-801E-77AEA2D27A5B}"/>
              </a:ext>
            </a:extLst>
          </p:cNvPr>
          <p:cNvSpPr txBox="1"/>
          <p:nvPr/>
        </p:nvSpPr>
        <p:spPr>
          <a:xfrm>
            <a:off x="4640166" y="2408447"/>
            <a:ext cx="5466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50800" dist="88900" dir="2700000" algn="tl" rotWithShape="0">
                    <a:prstClr val="black">
                      <a:alpha val="40000"/>
                    </a:prstClr>
                  </a:outerShdw>
                </a:effectLst>
              </a:rPr>
              <a:t>James Simpson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746A002-5F08-945A-E231-9349B37A4592}"/>
              </a:ext>
            </a:extLst>
          </p:cNvPr>
          <p:cNvCxnSpPr>
            <a:cxnSpLocks/>
          </p:cNvCxnSpPr>
          <p:nvPr/>
        </p:nvCxnSpPr>
        <p:spPr>
          <a:xfrm flipV="1">
            <a:off x="-99993" y="-6020"/>
            <a:ext cx="1445342" cy="1434608"/>
          </a:xfrm>
          <a:prstGeom prst="line">
            <a:avLst/>
          </a:prstGeom>
          <a:ln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BC098A5-B4F9-BC7C-C3CF-315C5110A5E8}"/>
              </a:ext>
            </a:extLst>
          </p:cNvPr>
          <p:cNvCxnSpPr>
            <a:cxnSpLocks/>
          </p:cNvCxnSpPr>
          <p:nvPr/>
        </p:nvCxnSpPr>
        <p:spPr>
          <a:xfrm flipV="1">
            <a:off x="-183898" y="-39182"/>
            <a:ext cx="1445342" cy="1434608"/>
          </a:xfrm>
          <a:prstGeom prst="line">
            <a:avLst/>
          </a:prstGeom>
          <a:ln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C500BEE-E645-ACFD-F416-E5EA6130264B}"/>
              </a:ext>
            </a:extLst>
          </p:cNvPr>
          <p:cNvCxnSpPr>
            <a:cxnSpLocks/>
          </p:cNvCxnSpPr>
          <p:nvPr/>
        </p:nvCxnSpPr>
        <p:spPr>
          <a:xfrm flipV="1">
            <a:off x="-343118" y="17173"/>
            <a:ext cx="1445342" cy="1434608"/>
          </a:xfrm>
          <a:prstGeom prst="line">
            <a:avLst/>
          </a:prstGeom>
          <a:ln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35" name="Picture 34" descr="A group of people in a room&#10;&#10;AI-generated content may be incorrect.">
            <a:extLst>
              <a:ext uri="{FF2B5EF4-FFF2-40B4-BE49-F238E27FC236}">
                <a16:creationId xmlns:a16="http://schemas.microsoft.com/office/drawing/2014/main" id="{EFA5B9D5-683C-BCF4-79E6-A83DE102465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996" y="2034178"/>
            <a:ext cx="2744520" cy="1543792"/>
          </a:xfrm>
          <a:prstGeom prst="rect">
            <a:avLst/>
          </a:prstGeom>
          <a:ln w="31750">
            <a:solidFill>
              <a:schemeClr val="bg1"/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72300467-3764-238D-2A50-919FF62E4103}"/>
              </a:ext>
            </a:extLst>
          </p:cNvPr>
          <p:cNvSpPr txBox="1"/>
          <p:nvPr/>
        </p:nvSpPr>
        <p:spPr>
          <a:xfrm>
            <a:off x="743010" y="630914"/>
            <a:ext cx="7657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ill Sans Nova Cond XBd" panose="020B0A06020104020203" pitchFamily="34" charset="0"/>
              </a:rPr>
              <a:t>Biblical Foundations for Families in Crisis</a:t>
            </a:r>
            <a:endParaRPr lang="en-CA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ill Sans Nova Cond XBd" panose="020B0A060201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E7C509-D4A7-097E-6B86-AC5F4D1268F2}"/>
              </a:ext>
            </a:extLst>
          </p:cNvPr>
          <p:cNvSpPr txBox="1"/>
          <p:nvPr/>
        </p:nvSpPr>
        <p:spPr>
          <a:xfrm>
            <a:off x="321352" y="2767556"/>
            <a:ext cx="28826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29292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ill Sans Nova Cond XBd" panose="020F0502020204030204" pitchFamily="34" charset="0"/>
              </a:rPr>
              <a:t>Building Trust in the Midst of Addiction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29292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ill Sans Nova Cond XBd" panose="020F0502020204030204" pitchFamily="34" charset="0"/>
              </a:rPr>
              <a:t>The Role of Community in Family Healing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29292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ill Sans Nova Cond XBd" panose="020F0502020204030204" pitchFamily="34" charset="0"/>
              </a:rPr>
              <a:t>God’s Redemptive Work in Crisis</a:t>
            </a:r>
          </a:p>
        </p:txBody>
      </p:sp>
    </p:spTree>
    <p:extLst>
      <p:ext uri="{BB962C8B-B14F-4D97-AF65-F5344CB8AC3E}">
        <p14:creationId xmlns:p14="http://schemas.microsoft.com/office/powerpoint/2010/main" val="1977692037"/>
      </p:ext>
    </p:extLst>
  </p:cSld>
  <p:clrMapOvr>
    <a:masterClrMapping/>
  </p:clrMapOvr>
  <p:transition spd="slow" advClick="0" advTm="1000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4221</TotalTime>
  <Words>98</Words>
  <Application>Microsoft Office PowerPoint</Application>
  <PresentationFormat>On-screen Show (16:9)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Aller</vt:lpstr>
      <vt:lpstr>Arial</vt:lpstr>
      <vt:lpstr>Gill Sans Nova Cond XBd</vt:lpstr>
      <vt:lpstr>StarSymbol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Dean</dc:creator>
  <cp:lastModifiedBy>Paul Dean</cp:lastModifiedBy>
  <cp:revision>96</cp:revision>
  <dcterms:created xsi:type="dcterms:W3CDTF">2020-09-30T16:49:34Z</dcterms:created>
  <dcterms:modified xsi:type="dcterms:W3CDTF">2025-05-30T16:56:53Z</dcterms:modified>
</cp:coreProperties>
</file>